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81" r:id="rId10"/>
    <p:sldId id="265" r:id="rId11"/>
    <p:sldId id="283" r:id="rId12"/>
    <p:sldId id="266" r:id="rId13"/>
    <p:sldId id="272" r:id="rId14"/>
    <p:sldId id="287" r:id="rId15"/>
    <p:sldId id="286" r:id="rId16"/>
    <p:sldId id="284" r:id="rId17"/>
    <p:sldId id="273" r:id="rId18"/>
    <p:sldId id="282" r:id="rId19"/>
    <p:sldId id="274" r:id="rId20"/>
    <p:sldId id="275" r:id="rId21"/>
    <p:sldId id="277" r:id="rId22"/>
    <p:sldId id="339" r:id="rId23"/>
    <p:sldId id="338" r:id="rId24"/>
    <p:sldId id="310" r:id="rId25"/>
    <p:sldId id="330" r:id="rId26"/>
    <p:sldId id="313" r:id="rId27"/>
    <p:sldId id="311" r:id="rId28"/>
    <p:sldId id="334" r:id="rId29"/>
    <p:sldId id="336" r:id="rId30"/>
    <p:sldId id="331" r:id="rId31"/>
    <p:sldId id="312" r:id="rId32"/>
    <p:sldId id="337" r:id="rId33"/>
    <p:sldId id="278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257"/>
            <p14:sldId id="258"/>
            <p14:sldId id="259"/>
            <p14:sldId id="262"/>
            <p14:sldId id="260"/>
            <p14:sldId id="263"/>
            <p14:sldId id="264"/>
            <p14:sldId id="281"/>
            <p14:sldId id="265"/>
            <p14:sldId id="283"/>
            <p14:sldId id="266"/>
            <p14:sldId id="272"/>
            <p14:sldId id="287"/>
            <p14:sldId id="286"/>
            <p14:sldId id="284"/>
            <p14:sldId id="273"/>
            <p14:sldId id="282"/>
            <p14:sldId id="274"/>
            <p14:sldId id="275"/>
            <p14:sldId id="277"/>
            <p14:sldId id="339"/>
            <p14:sldId id="338"/>
            <p14:sldId id="310"/>
            <p14:sldId id="330"/>
            <p14:sldId id="313"/>
            <p14:sldId id="311"/>
            <p14:sldId id="334"/>
            <p14:sldId id="336"/>
            <p14:sldId id="331"/>
            <p14:sldId id="312"/>
            <p14:sldId id="337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1"/>
    <p:restoredTop sz="94286"/>
  </p:normalViewPr>
  <p:slideViewPr>
    <p:cSldViewPr snapToGrid="0" snapToObjects="1">
      <p:cViewPr varScale="1">
        <p:scale>
          <a:sx n="111" d="100"/>
          <a:sy n="111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3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3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do so, we reconstructed the recombination networks of 4 other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Mers</a:t>
            </a:r>
            <a:r>
              <a:rPr lang="en-US" dirty="0"/>
              <a:t>, where the main host are camel with occasional spill over into humans and 3 seasonal human </a:t>
            </a:r>
            <a:r>
              <a:rPr lang="en-US" dirty="0" err="1"/>
              <a:t>covoronaviruses</a:t>
            </a:r>
            <a:r>
              <a:rPr lang="en-US" dirty="0"/>
              <a:t>, 229e, oc42 and nl63.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recombination shapes the evolutionary history of these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if we look at these rates of recombination, we find that they are quite comparable to reassortment rates in influenza viruses.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8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8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2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again need three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sampling events, that is pathogens being isolated and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coalescent events that denote when two pathogens last shared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we need to allow for recombination events where one one side of a recombination breakpoint, the genome codes for one evolutionary history and on the other side for another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this simple coalescent with recombination model, alongside a quite complex Bayesian inference framework, allows us to infer recombination networks of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5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then use the coalescent with recombination to infer the evolutionary history of SARS-like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vertical line and green dot denotes a different recombination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can see here is that recombination plays an crucial role in shaping the evolution of SARS-like viruses.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what way exactly is unclear, but there are definitely a lot of those recombination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this approach to study which are the closest relatives or SARS-CoV-2 that were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RaTG13 in pink is the closest relative to SARS-CoV-2 in terms of sequence identity, RmYN02 in orange shares the most recent common ancestor with SARS-CoV-2.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recombination shapes the evolution of these viruses in the animal reservoir, we can next check whether this is the case in other host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2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Phylodynamics </a:t>
            </a:r>
            <a:r>
              <a:rPr lang="en-US"/>
              <a:t>for recombining </a:t>
            </a:r>
            <a:r>
              <a:rPr lang="en-US" dirty="0"/>
              <a:t>pathogens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Inferring phylogenetic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Felix Müller, PhD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4F71-3A7E-30BA-5392-2B612B9D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88418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recombination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Segmented viruses can </a:t>
            </a:r>
            <a:r>
              <a:rPr lang="en-US" dirty="0" err="1"/>
              <a:t>rassort</a:t>
            </a:r>
            <a:r>
              <a:rPr lang="en-US" dirty="0"/>
              <a:t>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reassortment allows to model a joint coalescent and reassortment process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31D1336-2A4F-8845-BA56-781E33D9A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4" y="1690688"/>
            <a:ext cx="4773032" cy="480295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258441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denote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Reassortment and population structure can be reconstructed jointly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D9613002-8BF4-852F-6391-CB076F8B18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53577" y="1754466"/>
            <a:ext cx="410936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50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structured coalescent with reassortment can be used to reconstruct where and when reassortment occurred.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A6CEBE-D272-65B6-7D2B-DEBF273D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71" y="1317923"/>
            <a:ext cx="6008429" cy="53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6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Some RNA viruses, including coronaviruses, can recombine in a process called template switching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36631" y="5846544"/>
            <a:ext cx="282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Simon-</a:t>
            </a:r>
            <a:r>
              <a:rPr lang="en-US" dirty="0" err="1"/>
              <a:t>Loriere</a:t>
            </a:r>
            <a:r>
              <a:rPr lang="en-US" dirty="0"/>
              <a:t> et al. (2011), </a:t>
            </a:r>
            <a:r>
              <a:rPr lang="en-US" i="1" dirty="0"/>
              <a:t>Nat. Rev. 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24</a:t>
            </a:fld>
            <a:endParaRPr lang="en-US" dirty="0"/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4A9A4335-61FF-AD4B-9ED1-3EB71FBE9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10" b="32408"/>
          <a:stretch/>
        </p:blipFill>
        <p:spPr bwMode="auto">
          <a:xfrm>
            <a:off x="4845050" y="1592534"/>
            <a:ext cx="2743200" cy="508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48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Different parts of the genome of SARS-like viruses code for different ”trees”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851C9420-306B-5142-B835-36A8CECD1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/>
          <a:stretch/>
        </p:blipFill>
        <p:spPr bwMode="auto">
          <a:xfrm>
            <a:off x="1766801" y="1509317"/>
            <a:ext cx="8658398" cy="4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BF310-D521-D44D-9485-D5080EC450AB}"/>
              </a:ext>
            </a:extLst>
          </p:cNvPr>
          <p:cNvSpPr txBox="1"/>
          <p:nvPr/>
        </p:nvSpPr>
        <p:spPr>
          <a:xfrm>
            <a:off x="8903143" y="6123543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</a:t>
            </a:r>
            <a:r>
              <a:rPr lang="en-US" dirty="0"/>
              <a:t> et al. (2020), Nat. Mic.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5341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complex recombination process can be simplified and modeled as a joint coalescence and recombination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CF4BE6-8AC5-2449-AB98-A96BD9A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416815"/>
            <a:ext cx="6330950" cy="4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752AF2-D85A-2148-A43E-EC21CDBA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0"/>
          <a:stretch/>
        </p:blipFill>
        <p:spPr>
          <a:xfrm>
            <a:off x="838200" y="1382941"/>
            <a:ext cx="8620560" cy="5200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9547F-DEF9-879E-FA30-EFC77A53D900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6839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72F4-CF67-104A-8F06-C55286BE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629" y="149291"/>
            <a:ext cx="13284797" cy="708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8D3DA-D30D-61A6-AC3F-CBB83BF3CA0D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6195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analyzed SARS-like dataset contains about 300 recombination events, meaning the average number of consecutive </a:t>
            </a:r>
            <a:r>
              <a:rPr lang="en-US" sz="2800" dirty="0" err="1">
                <a:latin typeface="Helvetica" pitchFamily="2" charset="0"/>
              </a:rPr>
              <a:t>basepairs</a:t>
            </a:r>
            <a:r>
              <a:rPr lang="en-US" sz="2800" dirty="0">
                <a:latin typeface="Helvetica" pitchFamily="2" charset="0"/>
              </a:rPr>
              <a:t> that code for the same tree is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6F-B2F2-7E42-AE3E-E571DCC9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1" r="72097"/>
          <a:stretch/>
        </p:blipFill>
        <p:spPr>
          <a:xfrm>
            <a:off x="5869288" y="1743491"/>
            <a:ext cx="3866758" cy="474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7684-2253-8E43-9876-80356EBF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097" b="52427"/>
          <a:stretch/>
        </p:blipFill>
        <p:spPr>
          <a:xfrm>
            <a:off x="1456298" y="1839005"/>
            <a:ext cx="3866757" cy="4394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3EAD4B-047C-AAA4-8664-AE7C10E66C03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47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RmYN02 is the closest common ancestor to SARS-CoV-2 on most parts of the genome.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2E21-4F96-1242-9D85-4207428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48" y="1385891"/>
            <a:ext cx="9475304" cy="4737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C3DE1C-A64A-3869-0038-E542A1C5C0D4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0923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FE04-53DB-B748-BFF8-D0E86E1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" y="0"/>
            <a:ext cx="1209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rates vary with rates of adaptation across the genomes of seasonal coronaviruses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9E58B-AEAE-5045-885C-E55F7F1A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86" y="2091739"/>
            <a:ext cx="9904227" cy="3301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B5CA2-35E8-4605-A779-B90E05AF4368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30024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1309</Words>
  <Application>Microsoft Macintosh PowerPoint</Application>
  <PresentationFormat>Widescreen</PresentationFormat>
  <Paragraphs>128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Helvetica</vt:lpstr>
      <vt:lpstr>Office Theme</vt:lpstr>
      <vt:lpstr>Phylodynamics for recombining pathogens</vt:lpstr>
      <vt:lpstr>Phylogenetic tree denote approximate the transmission history</vt:lpstr>
      <vt:lpstr>Processes, such as co-infection can lead to a person carrying pathogens from more than one source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Consider different parts of a genome to be independent. (Sometimes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The coalescent with recombination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Segmented viruses can rassort, leading different segments to code for different trees</vt:lpstr>
      <vt:lpstr>The coalescent with reassortment allows to model a joint coalescent and reassortment process </vt:lpstr>
      <vt:lpstr>CoalRe allows inferring reassortment networks, reassortment rates etc. jointly</vt:lpstr>
      <vt:lpstr>Correctly modelling the reassortment process impact precision and reduces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41</cp:revision>
  <dcterms:created xsi:type="dcterms:W3CDTF">2020-07-05T17:44:26Z</dcterms:created>
  <dcterms:modified xsi:type="dcterms:W3CDTF">2022-07-20T23:48:33Z</dcterms:modified>
</cp:coreProperties>
</file>